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5" r:id="rId3"/>
    <p:sldId id="27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7" r:id="rId31"/>
    <p:sldId id="308" r:id="rId32"/>
    <p:sldId id="309" r:id="rId33"/>
    <p:sldId id="305" r:id="rId34"/>
    <p:sldId id="306" r:id="rId35"/>
    <p:sldId id="2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6"/>
    <p:restoredTop sz="94595"/>
  </p:normalViewPr>
  <p:slideViewPr>
    <p:cSldViewPr snapToGrid="0" snapToObjects="1">
      <p:cViewPr varScale="1">
        <p:scale>
          <a:sx n="118" d="100"/>
          <a:sy n="118" d="100"/>
        </p:scale>
        <p:origin x="11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93" y="1122363"/>
            <a:ext cx="1181437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>Lesson 09: Selenium and </a:t>
            </a:r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1" y="195193"/>
            <a:ext cx="11111039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2010, Toyota, bug in braking </a:t>
            </a:r>
            <a:r>
              <a:rPr lang="en-US" altLang="en-US" dirty="0" smtClean="0"/>
              <a:t>system, recalled </a:t>
            </a:r>
            <a:r>
              <a:rPr lang="en-US" dirty="0" smtClean="0"/>
              <a:t>436,000 vehicles…</a:t>
            </a:r>
            <a:endParaRPr lang="en-US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103541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276872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about every-day life in </a:t>
            </a:r>
            <a:r>
              <a:rPr lang="en-US" dirty="0"/>
              <a:t>O</a:t>
            </a:r>
            <a:r>
              <a:rPr lang="en-US" dirty="0" smtClean="0"/>
              <a:t>slo???</a:t>
            </a:r>
            <a:endParaRPr lang="en-US" dirty="0"/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202068" y="186479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96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3" y="98089"/>
            <a:ext cx="12170420" cy="808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Why??? A common problem… no tests!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906309"/>
            <a:ext cx="6453115" cy="5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9" y="1825624"/>
            <a:ext cx="11935752" cy="4947409"/>
          </a:xfrm>
        </p:spPr>
        <p:txBody>
          <a:bodyPr/>
          <a:lstStyle/>
          <a:p>
            <a:r>
              <a:rPr lang="en-US" dirty="0" smtClean="0"/>
              <a:t>Software has </a:t>
            </a:r>
            <a:r>
              <a:rPr lang="en-US" i="1" dirty="0" smtClean="0"/>
              <a:t>bugs, </a:t>
            </a:r>
            <a:r>
              <a:rPr lang="en-US" dirty="0" err="1" smtClean="0"/>
              <a:t>ie</a:t>
            </a:r>
            <a:r>
              <a:rPr lang="en-US" dirty="0" smtClean="0"/>
              <a:t> implementation mistakes</a:t>
            </a:r>
            <a:endParaRPr lang="en-US" i="1" dirty="0" smtClean="0"/>
          </a:p>
          <a:p>
            <a:r>
              <a:rPr lang="en-US" dirty="0" smtClean="0"/>
              <a:t>All developers write bugs, not just students, even senior ones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in the writing of the code of this course there were (and might still be) several bugs, which you can check by looking at the commit logs in the </a:t>
            </a:r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r>
              <a:rPr lang="en-US" dirty="0" smtClean="0"/>
              <a:t>Testing helps you to find bugs before it is delivered to customers</a:t>
            </a:r>
          </a:p>
          <a:p>
            <a:r>
              <a:rPr lang="en-US" dirty="0" smtClean="0"/>
              <a:t>However, testing does NOT guarantee the absence of bugs…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3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731653" cy="4720832"/>
          </a:xfrm>
        </p:spPr>
        <p:txBody>
          <a:bodyPr/>
          <a:lstStyle/>
          <a:p>
            <a:r>
              <a:rPr lang="en-US" dirty="0" smtClean="0"/>
              <a:t>Start the application you are developing</a:t>
            </a:r>
          </a:p>
          <a:p>
            <a:r>
              <a:rPr lang="en-US" dirty="0" smtClean="0"/>
              <a:t>Use it, and manually check if it is working correctly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should not crash and should get expected behavior</a:t>
            </a:r>
          </a:p>
          <a:p>
            <a:r>
              <a:rPr lang="en-US" dirty="0" smtClean="0"/>
              <a:t>Try to follow common usage scenarios for the application</a:t>
            </a:r>
          </a:p>
          <a:p>
            <a:r>
              <a:rPr lang="en-US" dirty="0" smtClean="0"/>
              <a:t>Also try uncommon scenarios, to check if still working correctly</a:t>
            </a:r>
          </a:p>
          <a:p>
            <a:r>
              <a:rPr lang="en-US" i="1" dirty="0" smtClean="0"/>
              <a:t>Software Tester</a:t>
            </a:r>
            <a:r>
              <a:rPr lang="en-US" dirty="0" smtClean="0"/>
              <a:t>: an employee whose work is to test the application before each new release/feature  </a:t>
            </a:r>
            <a:endParaRPr lang="en-US" dirty="0"/>
          </a:p>
        </p:txBody>
      </p:sp>
      <p:pic>
        <p:nvPicPr>
          <p:cNvPr id="1026" name="Picture 2" descr="Image result for manua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717" y="160365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0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85" y="1825625"/>
            <a:ext cx="11717267" cy="475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people finds it </a:t>
            </a:r>
            <a:r>
              <a:rPr lang="en-US" i="1" dirty="0" smtClean="0"/>
              <a:t>boring…</a:t>
            </a:r>
            <a:endParaRPr lang="en-US" dirty="0" smtClean="0"/>
          </a:p>
          <a:p>
            <a:r>
              <a:rPr lang="en-US" dirty="0" smtClean="0"/>
              <a:t>It is not </a:t>
            </a:r>
            <a:r>
              <a:rPr lang="en-US" i="1" dirty="0" smtClean="0"/>
              <a:t>systematic: </a:t>
            </a:r>
            <a:r>
              <a:rPr lang="en-US" dirty="0" smtClean="0"/>
              <a:t>a manual procedure can miss/forget to test important scenarios and edge cases</a:t>
            </a:r>
          </a:p>
          <a:p>
            <a:r>
              <a:rPr lang="en-US" dirty="0" smtClean="0"/>
              <a:t>It is </a:t>
            </a:r>
            <a:r>
              <a:rPr lang="en-US" i="1" dirty="0" smtClean="0"/>
              <a:t>expensive</a:t>
            </a:r>
            <a:r>
              <a:rPr lang="en-US" dirty="0" smtClean="0"/>
              <a:t>: software testers still need a salary to feed their families…</a:t>
            </a:r>
          </a:p>
          <a:p>
            <a:r>
              <a:rPr lang="en-US" dirty="0" smtClean="0"/>
              <a:t>Every time there is a code change, new bugs might be introduced, and previous testing is invalidated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have to do it again, and again, and again, and …</a:t>
            </a:r>
          </a:p>
          <a:p>
            <a:r>
              <a:rPr lang="en-US" dirty="0" smtClean="0"/>
              <a:t>Still, you need to have a manual testing phase (</a:t>
            </a:r>
            <a:r>
              <a:rPr lang="en-US" dirty="0" err="1" smtClean="0"/>
              <a:t>eg</a:t>
            </a:r>
            <a:r>
              <a:rPr lang="en-US" dirty="0" smtClean="0"/>
              <a:t> before a major release to customers), but you also need something more besides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5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16" y="1526219"/>
            <a:ext cx="11919568" cy="31186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type of manual testing you might be familiar with, especially in regards to video-games</a:t>
            </a:r>
          </a:p>
          <a:p>
            <a:r>
              <a:rPr lang="en-US" dirty="0" smtClean="0"/>
              <a:t>Release the software in a “</a:t>
            </a:r>
            <a:r>
              <a:rPr lang="en-US" i="1" dirty="0" smtClean="0"/>
              <a:t>beta</a:t>
            </a:r>
            <a:r>
              <a:rPr lang="en-US" dirty="0" smtClean="0"/>
              <a:t>” state to a group of potential users, which will test it for </a:t>
            </a:r>
            <a:r>
              <a:rPr lang="en-US" i="1" dirty="0" smtClean="0"/>
              <a:t>free</a:t>
            </a:r>
            <a:r>
              <a:rPr lang="en-US" dirty="0" smtClean="0"/>
              <a:t>!</a:t>
            </a:r>
          </a:p>
          <a:p>
            <a:r>
              <a:rPr lang="en-US" dirty="0" smtClean="0"/>
              <a:t>Very common in online games, especially to test large loads on servers before a main release</a:t>
            </a:r>
          </a:p>
          <a:p>
            <a:endParaRPr lang="en-US" dirty="0"/>
          </a:p>
        </p:txBody>
      </p:sp>
      <p:pic>
        <p:nvPicPr>
          <p:cNvPr id="2050" name="Picture 2" descr="Image result for gwent b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07" y="4747465"/>
            <a:ext cx="3346534" cy="18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rthstone be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5" y="4747465"/>
            <a:ext cx="338328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0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Depends 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825624"/>
            <a:ext cx="11715750" cy="4879976"/>
          </a:xfrm>
        </p:spPr>
        <p:txBody>
          <a:bodyPr/>
          <a:lstStyle/>
          <a:p>
            <a:r>
              <a:rPr lang="en-US" dirty="0" smtClean="0"/>
              <a:t>If there is a bug in a video-game, players will just have a to wait for a </a:t>
            </a:r>
            <a:r>
              <a:rPr lang="en-US" i="1" dirty="0" smtClean="0"/>
              <a:t>patch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although if too </a:t>
            </a:r>
            <a:r>
              <a:rPr lang="en-US" dirty="0"/>
              <a:t>many bugs at </a:t>
            </a:r>
            <a:r>
              <a:rPr lang="en-US" dirty="0" smtClean="0"/>
              <a:t>launch, it will hurt sales…</a:t>
            </a:r>
          </a:p>
          <a:p>
            <a:r>
              <a:rPr lang="en-US" dirty="0" smtClean="0"/>
              <a:t>If there is a bug in an </a:t>
            </a:r>
            <a:r>
              <a:rPr lang="en-US" i="1" dirty="0" smtClean="0"/>
              <a:t>enterprise</a:t>
            </a:r>
            <a:r>
              <a:rPr lang="en-US" dirty="0" smtClean="0"/>
              <a:t> system dealing with critical assets (e.g., a bank), you might be screwed…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7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these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slides are just high level overviews of the topics covered in class</a:t>
            </a:r>
          </a:p>
          <a:p>
            <a:r>
              <a:rPr lang="en-US" dirty="0"/>
              <a:t>T</a:t>
            </a:r>
            <a:r>
              <a:rPr lang="en-US" dirty="0" smtClean="0"/>
              <a:t>he details are directly in the code comments on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825624"/>
            <a:ext cx="11934824" cy="4937126"/>
          </a:xfrm>
        </p:spPr>
        <p:txBody>
          <a:bodyPr/>
          <a:lstStyle/>
          <a:p>
            <a:r>
              <a:rPr lang="en-US" dirty="0" smtClean="0"/>
              <a:t>Write code that can automatically run tests against an application, or parts of it (e.g., single functions or classes)</a:t>
            </a:r>
          </a:p>
          <a:p>
            <a:r>
              <a:rPr lang="en-US" i="1" dirty="0" smtClean="0"/>
              <a:t>Benefits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you can tests single parts of the application</a:t>
            </a:r>
          </a:p>
          <a:p>
            <a:pPr lvl="1"/>
            <a:r>
              <a:rPr lang="en-US" dirty="0" smtClean="0"/>
              <a:t>can re-execute all tests every time there is a code change to see if these new changes break current functionalities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825624"/>
            <a:ext cx="10915650" cy="46704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Unit Testing</a:t>
            </a:r>
          </a:p>
          <a:p>
            <a:pPr lvl="1"/>
            <a:r>
              <a:rPr lang="en-US" dirty="0" smtClean="0"/>
              <a:t>test units (functions/classes) in isolation</a:t>
            </a:r>
          </a:p>
          <a:p>
            <a:r>
              <a:rPr lang="en-US" i="1" dirty="0" smtClean="0"/>
              <a:t>Integration Testing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cenarios in which different components are involved</a:t>
            </a:r>
          </a:p>
          <a:p>
            <a:r>
              <a:rPr lang="en-US" i="1" dirty="0" smtClean="0"/>
              <a:t>System Testing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 </a:t>
            </a:r>
            <a:r>
              <a:rPr lang="en-US" i="1" dirty="0" smtClean="0"/>
              <a:t>whole</a:t>
            </a:r>
            <a:r>
              <a:rPr lang="en-US" dirty="0" smtClean="0"/>
              <a:t> application, going through the same interfaces (e.g., a GUI) that a user would use to interact with it</a:t>
            </a:r>
          </a:p>
          <a:p>
            <a:r>
              <a:rPr lang="en-US" dirty="0" smtClean="0"/>
              <a:t>But there are many others </a:t>
            </a:r>
          </a:p>
          <a:p>
            <a:pPr lvl="1"/>
            <a:r>
              <a:rPr lang="en-US" dirty="0" smtClean="0"/>
              <a:t>User Testing, Security Testing, Performance Testing, Robustness Testing,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0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889500"/>
          </a:xfrm>
        </p:spPr>
        <p:txBody>
          <a:bodyPr/>
          <a:lstStyle/>
          <a:p>
            <a:r>
              <a:rPr lang="en-US" dirty="0" smtClean="0"/>
              <a:t>The main framework is </a:t>
            </a:r>
            <a:r>
              <a:rPr lang="en-US" i="1" dirty="0" smtClean="0"/>
              <a:t>JUnit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thers are like for example </a:t>
            </a:r>
            <a:r>
              <a:rPr lang="en-US" i="1" dirty="0" err="1" smtClean="0"/>
              <a:t>TestNG</a:t>
            </a:r>
            <a:r>
              <a:rPr lang="en-US" dirty="0" smtClean="0"/>
              <a:t> and </a:t>
            </a:r>
            <a:r>
              <a:rPr lang="en-US" i="1" dirty="0" smtClean="0"/>
              <a:t>Spock</a:t>
            </a:r>
          </a:p>
          <a:p>
            <a:r>
              <a:rPr lang="en-US" dirty="0" smtClean="0"/>
              <a:t>Not just for unit testing, but any kind of testing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</a:t>
            </a:r>
            <a:r>
              <a:rPr lang="en-US" dirty="0" err="1" smtClean="0"/>
              <a:t>Arquilliain</a:t>
            </a:r>
            <a:r>
              <a:rPr lang="en-US" dirty="0" smtClean="0"/>
              <a:t> and Spring service tests can be considered as </a:t>
            </a:r>
            <a:r>
              <a:rPr lang="en-US" i="1" dirty="0" smtClean="0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6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and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825624"/>
            <a:ext cx="11839575" cy="4822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Maven can run tests as part of the build</a:t>
            </a:r>
          </a:p>
          <a:p>
            <a:r>
              <a:rPr lang="en-US" dirty="0" smtClean="0"/>
              <a:t>It makes distinctions between </a:t>
            </a:r>
            <a:r>
              <a:rPr lang="en-US" i="1" dirty="0" smtClean="0"/>
              <a:t>unit</a:t>
            </a:r>
            <a:r>
              <a:rPr lang="en-US" dirty="0" smtClean="0"/>
              <a:t> and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r>
              <a:rPr lang="en-US" dirty="0" smtClean="0"/>
              <a:t>But these are JUST names, and NOT necessarily related to the concepts of unit and integration testing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could run unit tests in Maven like they were integration ones</a:t>
            </a:r>
          </a:p>
          <a:p>
            <a:r>
              <a:rPr lang="en-US" i="1" dirty="0"/>
              <a:t>u</a:t>
            </a:r>
            <a:r>
              <a:rPr lang="en-US" i="1" dirty="0" smtClean="0"/>
              <a:t>nit</a:t>
            </a:r>
            <a:r>
              <a:rPr lang="en-US" dirty="0" smtClean="0"/>
              <a:t>: run by Surefire plugin, name pattern “*Test.java”, executed BEFORE the “</a:t>
            </a:r>
            <a:r>
              <a:rPr lang="en-US" dirty="0" err="1" smtClean="0"/>
              <a:t>mvn</a:t>
            </a:r>
            <a:r>
              <a:rPr lang="en-US" dirty="0" smtClean="0"/>
              <a:t> package” phase (jar/war file not built yet)</a:t>
            </a:r>
          </a:p>
          <a:p>
            <a:r>
              <a:rPr lang="en-US" i="1" dirty="0"/>
              <a:t>i</a:t>
            </a:r>
            <a:r>
              <a:rPr lang="en-US" i="1" dirty="0" smtClean="0"/>
              <a:t>ntegration</a:t>
            </a:r>
            <a:r>
              <a:rPr lang="en-US" dirty="0" smtClean="0"/>
              <a:t>: run by Failsafe plugin, name pattern “*IT.java”, executed AFTER </a:t>
            </a:r>
            <a:r>
              <a:rPr lang="en-US" dirty="0"/>
              <a:t>“</a:t>
            </a:r>
            <a:r>
              <a:rPr lang="en-US" dirty="0" err="1"/>
              <a:t>mvn</a:t>
            </a:r>
            <a:r>
              <a:rPr lang="en-US" dirty="0"/>
              <a:t> package</a:t>
            </a:r>
            <a:r>
              <a:rPr lang="en-US" dirty="0" smtClean="0"/>
              <a:t>” (so can use the built JAR/WAR file)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7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“*IT.java”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4"/>
            <a:ext cx="11630025" cy="4841875"/>
          </a:xfrm>
        </p:spPr>
        <p:txBody>
          <a:bodyPr/>
          <a:lstStyle/>
          <a:p>
            <a:r>
              <a:rPr lang="en-US" dirty="0" smtClean="0"/>
              <a:t>If your tests need to use the generated JAR/WAR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want to start the actual built application</a:t>
            </a:r>
          </a:p>
          <a:p>
            <a:r>
              <a:rPr lang="en-US" dirty="0" smtClean="0"/>
              <a:t>If your tests are </a:t>
            </a:r>
            <a:r>
              <a:rPr lang="en-US" i="1" dirty="0" smtClean="0"/>
              <a:t>long</a:t>
            </a:r>
            <a:r>
              <a:rPr lang="en-US" dirty="0" smtClean="0"/>
              <a:t> to execute (e.g., system tests), and you do not want to run them each time you just need to do a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just want to quickly build the application for some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3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25624"/>
            <a:ext cx="11763375" cy="4937125"/>
          </a:xfrm>
        </p:spPr>
        <p:txBody>
          <a:bodyPr/>
          <a:lstStyle/>
          <a:p>
            <a:r>
              <a:rPr lang="en-US" dirty="0" smtClean="0"/>
              <a:t>Tool that enables you to interact and control a browser from code</a:t>
            </a:r>
          </a:p>
          <a:p>
            <a:r>
              <a:rPr lang="en-US" dirty="0" smtClean="0"/>
              <a:t>Written in Java, but used as a tool in many different languages, </a:t>
            </a:r>
            <a:r>
              <a:rPr lang="en-US" dirty="0" err="1" smtClean="0"/>
              <a:t>eg</a:t>
            </a:r>
            <a:r>
              <a:rPr lang="en-US" dirty="0" smtClean="0"/>
              <a:t> C#/</a:t>
            </a:r>
            <a:r>
              <a:rPr lang="en-US" smtClean="0"/>
              <a:t>.Net</a:t>
            </a:r>
            <a:endParaRPr lang="en-US" dirty="0" smtClean="0"/>
          </a:p>
          <a:p>
            <a:r>
              <a:rPr lang="en-US" dirty="0" smtClean="0"/>
              <a:t>Main use: ability to write </a:t>
            </a:r>
            <a:r>
              <a:rPr lang="en-US" i="1" dirty="0" smtClean="0"/>
              <a:t>system tests</a:t>
            </a:r>
            <a:r>
              <a:rPr lang="en-US" dirty="0" smtClean="0"/>
              <a:t> for web applications, in which you first start the server, and the control the browser (</a:t>
            </a:r>
            <a:r>
              <a:rPr lang="en-US" dirty="0" err="1" smtClean="0"/>
              <a:t>eg</a:t>
            </a:r>
            <a:r>
              <a:rPr lang="en-US" dirty="0" smtClean="0"/>
              <a:t> click buttons) like it was a real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8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5"/>
            <a:ext cx="11630025" cy="4832350"/>
          </a:xfrm>
        </p:spPr>
        <p:txBody>
          <a:bodyPr/>
          <a:lstStyle/>
          <a:p>
            <a:r>
              <a:rPr lang="en-US" dirty="0" smtClean="0"/>
              <a:t>In Java, imported as a JAR library</a:t>
            </a:r>
          </a:p>
          <a:p>
            <a:r>
              <a:rPr lang="en-US" dirty="0" smtClean="0"/>
              <a:t>Can be called directly from JUnit</a:t>
            </a:r>
          </a:p>
          <a:p>
            <a:r>
              <a:rPr lang="en-US" b="1" dirty="0" smtClean="0"/>
              <a:t>MUST</a:t>
            </a:r>
            <a:r>
              <a:rPr lang="en-US" dirty="0" smtClean="0"/>
              <a:t> have a browser (e.g., Chrome) AND the Selenium </a:t>
            </a:r>
            <a:r>
              <a:rPr lang="en-US" i="1" dirty="0" smtClean="0"/>
              <a:t>drivers </a:t>
            </a:r>
            <a:r>
              <a:rPr lang="en-US" dirty="0" smtClean="0"/>
              <a:t>for such browser (which you need to install separately)</a:t>
            </a:r>
          </a:p>
          <a:p>
            <a:pPr lvl="1"/>
            <a:r>
              <a:rPr lang="en-US" dirty="0" smtClean="0"/>
              <a:t>Note: can also use Docker to run an image with a browser and drivers already configured… but then it is more difficult to debug, as no simple direct access to the browser GUI running inside the Docker image</a:t>
            </a:r>
          </a:p>
          <a:p>
            <a:r>
              <a:rPr lang="en-US" dirty="0" smtClean="0"/>
              <a:t>Note: can run same tests against different browsers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39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825624"/>
            <a:ext cx="11734800" cy="4822825"/>
          </a:xfrm>
        </p:spPr>
        <p:txBody>
          <a:bodyPr/>
          <a:lstStyle/>
          <a:p>
            <a:r>
              <a:rPr lang="en-US" dirty="0" smtClean="0"/>
              <a:t>For Selenium to interact with the HTML components, it needs to </a:t>
            </a:r>
            <a:r>
              <a:rPr lang="en-US" i="1" dirty="0" smtClean="0"/>
              <a:t>locate</a:t>
            </a:r>
            <a:r>
              <a:rPr lang="en-US" dirty="0" smtClean="0"/>
              <a:t> them first</a:t>
            </a:r>
          </a:p>
          <a:p>
            <a:r>
              <a:rPr lang="en-US" i="1" dirty="0" smtClean="0"/>
              <a:t>Easiest</a:t>
            </a:r>
            <a:r>
              <a:rPr lang="en-US" dirty="0" smtClean="0"/>
              <a:t> way is to add “id” attributes to the HTML tags we want to click on or type inputs in</a:t>
            </a:r>
          </a:p>
          <a:p>
            <a:r>
              <a:rPr lang="en-US" dirty="0" smtClean="0"/>
              <a:t> At times though, we need more sophisticate </a:t>
            </a:r>
            <a:r>
              <a:rPr lang="en-US" i="1" dirty="0" smtClean="0"/>
              <a:t>queries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check how many rows there are in a table, or how many tags have a specific attribute</a:t>
            </a:r>
          </a:p>
          <a:p>
            <a:pPr lvl="1"/>
            <a:r>
              <a:rPr lang="en-US" dirty="0" smtClean="0"/>
              <a:t>Needed for validation: e.g., after you click a button, you want to check that indeed a new row was added on a displayed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9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825625"/>
            <a:ext cx="11753850" cy="4794250"/>
          </a:xfrm>
        </p:spPr>
        <p:txBody>
          <a:bodyPr/>
          <a:lstStyle/>
          <a:p>
            <a:r>
              <a:rPr lang="en-US" dirty="0" smtClean="0"/>
              <a:t>Query language on tags in HTML/XML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8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vs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12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Mockito</a:t>
            </a:r>
            <a:r>
              <a:rPr lang="en-US" dirty="0" smtClean="0"/>
              <a:t>/</a:t>
            </a:r>
            <a:r>
              <a:rPr lang="en-US" smtClean="0"/>
              <a:t>PowerMock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98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0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6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9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intro/spring/testing/selenium/</a:t>
            </a:r>
            <a:r>
              <a:rPr lang="en-US" b="1" dirty="0" err="1" smtClean="0"/>
              <a:t>jsf</a:t>
            </a:r>
            <a:r>
              <a:rPr lang="en-US" b="1" dirty="0" smtClean="0"/>
              <a:t>-tests</a:t>
            </a:r>
          </a:p>
          <a:p>
            <a:r>
              <a:rPr lang="en-US" b="1" dirty="0" err="1" smtClean="0"/>
              <a:t>misc</a:t>
            </a:r>
            <a:r>
              <a:rPr lang="en-US" b="1" dirty="0" smtClean="0"/>
              <a:t>/test-</a:t>
            </a:r>
            <a:r>
              <a:rPr lang="en-US" b="1" dirty="0" err="1" smtClean="0"/>
              <a:t>utils</a:t>
            </a:r>
            <a:endParaRPr lang="en-US" b="1" dirty="0" smtClean="0"/>
          </a:p>
          <a:p>
            <a:r>
              <a:rPr lang="en-US" b="1" dirty="0" smtClean="0"/>
              <a:t>intro/spring/testing/selenium/crawler</a:t>
            </a:r>
          </a:p>
          <a:p>
            <a:r>
              <a:rPr lang="en-US" b="1" dirty="0"/>
              <a:t>i</a:t>
            </a:r>
            <a:r>
              <a:rPr lang="en-US" b="1" dirty="0" smtClean="0"/>
              <a:t>ntro/spring/testing/mocking</a:t>
            </a:r>
            <a:endParaRPr lang="en-US" b="1" dirty="0"/>
          </a:p>
          <a:p>
            <a:r>
              <a:rPr lang="en-US" b="1" dirty="0" smtClean="0"/>
              <a:t>intro/spring/testing/coverage/</a:t>
            </a:r>
            <a:r>
              <a:rPr lang="en-US" b="1" dirty="0" err="1" smtClean="0"/>
              <a:t>jacoco</a:t>
            </a:r>
            <a:endParaRPr lang="en-US" b="1" dirty="0"/>
          </a:p>
          <a:p>
            <a:r>
              <a:rPr lang="en-US" b="1" dirty="0" smtClean="0"/>
              <a:t>intro/spring/testing/coverage/instrumentation</a:t>
            </a:r>
            <a:endParaRPr lang="en-US" dirty="0" smtClean="0"/>
          </a:p>
          <a:p>
            <a:r>
              <a:rPr lang="en-US" dirty="0" smtClean="0"/>
              <a:t>Exercises for Lesson 09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011" y="3528453"/>
            <a:ext cx="10556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86" y="2618816"/>
            <a:ext cx="161925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86" y="1475816"/>
            <a:ext cx="14287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C:\Documents and Settings\rpanesar\My Documents\My Pictures\Microsoft Clip Organizer\j0410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86" y="1547253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:\Documents and Settings\rpanesar\My Documents\My Pictures\Microsoft Clip Organizer\j04330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149" y="311887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36" y="1761566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24" y="3190316"/>
            <a:ext cx="131286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86" y="5404878"/>
            <a:ext cx="1643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61" y="5190566"/>
            <a:ext cx="1930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61" y="4761941"/>
            <a:ext cx="16573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99" y="4047566"/>
            <a:ext cx="9144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24" y="1975878"/>
            <a:ext cx="985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657" y="278708"/>
            <a:ext cx="1195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Software is everywhere!!! (not just enterprise systems…)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0473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634067"/>
            <a:ext cx="10941423" cy="4282178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Are software applications doing what are they supposed to do?</a:t>
            </a:r>
            <a:br>
              <a:rPr lang="en-US" alt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714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</a:t>
            </a:r>
            <a:r>
              <a:rPr lang="en-US" altLang="en-US" dirty="0"/>
              <a:t> 5 – ESA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3087" r="2051" b="3545"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6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F-18 crash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1657"/>
            <a:ext cx="10515600" cy="1025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An F-18 crashed because of a missing exception condition, thought not possible…</a:t>
            </a:r>
            <a:endParaRPr lang="en-US" dirty="0"/>
          </a:p>
        </p:txBody>
      </p:sp>
      <p:pic>
        <p:nvPicPr>
          <p:cNvPr id="5" name="Picture 4" descr="f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67" y="2723912"/>
            <a:ext cx="5368925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9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 </a:t>
            </a:r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10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Power Shutdown in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Nearly 50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million people </a:t>
            </a: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affected in Canada/US</a:t>
            </a:r>
            <a:endParaRPr lang="en-US" altLang="en-US" sz="2400" dirty="0">
              <a:solidFill>
                <a:schemeClr val="tx2"/>
              </a:solidFill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6850</TotalTime>
  <Words>1238</Words>
  <Application>Microsoft Office PowerPoint</Application>
  <PresentationFormat>Widescreen</PresentationFormat>
  <Paragraphs>122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Mangal</vt:lpstr>
      <vt:lpstr>Times New Roman</vt:lpstr>
      <vt:lpstr>Office Theme</vt:lpstr>
      <vt:lpstr>Enterprise Programmering 1 Lesson 09: Selenium and JaCoCo</vt:lpstr>
      <vt:lpstr>About these slides</vt:lpstr>
      <vt:lpstr>Software Testing</vt:lpstr>
      <vt:lpstr>PowerPoint Presentation</vt:lpstr>
      <vt:lpstr>Are software applications doing what are they supposed to do? </vt:lpstr>
      <vt:lpstr>Ariane 5 – ESA</vt:lpstr>
      <vt:lpstr>F-18 crash</vt:lpstr>
      <vt:lpstr> Fatal Therac-25 Radiation</vt:lpstr>
      <vt:lpstr>Power Shutdown in 2003</vt:lpstr>
      <vt:lpstr>2010, Toyota, bug in braking system, recalled 436,000 vehicles…</vt:lpstr>
      <vt:lpstr>Knight Capital Group 2012</vt:lpstr>
      <vt:lpstr>And I could go on the whole day…</vt:lpstr>
      <vt:lpstr>But what about every-day life in Oslo???</vt:lpstr>
      <vt:lpstr>Why??? A common problem… no tests!</vt:lpstr>
      <vt:lpstr>Software Testing</vt:lpstr>
      <vt:lpstr>Manual Testing</vt:lpstr>
      <vt:lpstr>Problems of Manual Testing</vt:lpstr>
      <vt:lpstr>Beta Testing</vt:lpstr>
      <vt:lpstr>Testing Depends on Context</vt:lpstr>
      <vt:lpstr>Automated Testing</vt:lpstr>
      <vt:lpstr>Kinds of Testing</vt:lpstr>
      <vt:lpstr>Running Tests in Java</vt:lpstr>
      <vt:lpstr>Maven and Tests</vt:lpstr>
      <vt:lpstr>When to use “*IT.java”</vt:lpstr>
      <vt:lpstr>Selenium</vt:lpstr>
      <vt:lpstr>Selenium</vt:lpstr>
      <vt:lpstr>Selenium Requirements</vt:lpstr>
      <vt:lpstr>HTML Interactions</vt:lpstr>
      <vt:lpstr>XPath</vt:lpstr>
      <vt:lpstr>Unit vs System Tests</vt:lpstr>
      <vt:lpstr>Mockito/PowerMock</vt:lpstr>
      <vt:lpstr>Test Maintenance</vt:lpstr>
      <vt:lpstr>JaCoCo</vt:lpstr>
      <vt:lpstr>Instrumentation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287</cp:revision>
  <cp:lastPrinted>2017-12-21T12:07:11Z</cp:lastPrinted>
  <dcterms:created xsi:type="dcterms:W3CDTF">2017-12-10T14:32:25Z</dcterms:created>
  <dcterms:modified xsi:type="dcterms:W3CDTF">2018-02-14T15:30:18Z</dcterms:modified>
</cp:coreProperties>
</file>